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Lst>
  <p:notesMasterIdLst>
    <p:notesMasterId r:id="rId30"/>
  </p:notesMasterIdLst>
  <p:handoutMasterIdLst>
    <p:handoutMasterId r:id="rId31"/>
  </p:handoutMasterIdLst>
  <p:sldIdLst>
    <p:sldId id="502" r:id="rId3"/>
    <p:sldId id="484" r:id="rId4"/>
    <p:sldId id="499" r:id="rId5"/>
    <p:sldId id="449" r:id="rId6"/>
    <p:sldId id="488" r:id="rId7"/>
    <p:sldId id="495" r:id="rId8"/>
    <p:sldId id="454" r:id="rId9"/>
    <p:sldId id="482" r:id="rId10"/>
    <p:sldId id="489" r:id="rId11"/>
    <p:sldId id="487" r:id="rId12"/>
    <p:sldId id="496" r:id="rId13"/>
    <p:sldId id="490" r:id="rId14"/>
    <p:sldId id="491" r:id="rId15"/>
    <p:sldId id="493" r:id="rId16"/>
    <p:sldId id="451" r:id="rId17"/>
    <p:sldId id="452" r:id="rId18"/>
    <p:sldId id="497" r:id="rId19"/>
    <p:sldId id="498" r:id="rId20"/>
    <p:sldId id="456" r:id="rId21"/>
    <p:sldId id="457" r:id="rId22"/>
    <p:sldId id="485" r:id="rId23"/>
    <p:sldId id="467" r:id="rId24"/>
    <p:sldId id="458" r:id="rId25"/>
    <p:sldId id="450" r:id="rId26"/>
    <p:sldId id="483" r:id="rId27"/>
    <p:sldId id="500" r:id="rId28"/>
    <p:sldId id="501" r:id="rId29"/>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FF3300"/>
    <a:srgbClr val="FFFF00"/>
    <a:srgbClr val="FFCC99"/>
    <a:srgbClr val="EAEAEA"/>
    <a:srgbClr val="CCFFCC"/>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61414" autoAdjust="0"/>
  </p:normalViewPr>
  <p:slideViewPr>
    <p:cSldViewPr snapToGrid="0">
      <p:cViewPr varScale="1">
        <p:scale>
          <a:sx n="67" d="100"/>
          <a:sy n="67" d="100"/>
        </p:scale>
        <p:origin x="-1332"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3720"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0B7CCA1E-8472-4FA0-BCF4-BB62971F9179}" type="presOf" srcId="{A2133739-58CC-5D45-88D0-0B85518225FD}" destId="{D89831E2-8F66-044A-8A21-10BA8F9799CB}" srcOrd="0" destOrd="0" presId="urn:microsoft.com/office/officeart/2005/8/layout/pyramid4"/>
    <dgm:cxn modelId="{88D38178-FAF2-4D4F-8A9F-594002FBC85D}" type="presOf" srcId="{80187C9A-FEFD-434B-8FAC-5F0A0D851023}" destId="{8CB75068-601B-7B46-AE0F-1D9DC79E16E0}" srcOrd="0" destOrd="0" presId="urn:microsoft.com/office/officeart/2005/8/layout/pyramid4"/>
    <dgm:cxn modelId="{261D060C-98B8-4F81-8418-3069D51DE3FF}"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B69C51E-16BE-4A40-9E69-ADD9F46B1794}" type="presOf" srcId="{9EAE6792-C656-3F46-9BE5-78EA6FA6DB4C}" destId="{BAD5D478-11BA-D045-A5CB-CADEDE07340F}" srcOrd="0" destOrd="0" presId="urn:microsoft.com/office/officeart/2005/8/layout/pyramid4"/>
    <dgm:cxn modelId="{08171CDD-32D4-47D4-A6CC-F43E8EA2879A}"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046EB15-DB0E-4474-A7A2-CC278FD7B002}" type="presParOf" srcId="{8E50B0F8-BD19-1343-8DD1-7758ED02554B}" destId="{8CB75068-601B-7B46-AE0F-1D9DC79E16E0}" srcOrd="0" destOrd="0" presId="urn:microsoft.com/office/officeart/2005/8/layout/pyramid4"/>
    <dgm:cxn modelId="{D499F57D-FC08-480C-A30F-7500AA468754}" type="presParOf" srcId="{8E50B0F8-BD19-1343-8DD1-7758ED02554B}" destId="{D89831E2-8F66-044A-8A21-10BA8F9799CB}" srcOrd="1" destOrd="0" presId="urn:microsoft.com/office/officeart/2005/8/layout/pyramid4"/>
    <dgm:cxn modelId="{339030BF-E50E-4B17-ABE5-DF13781B1592}" type="presParOf" srcId="{8E50B0F8-BD19-1343-8DD1-7758ED02554B}" destId="{BAD5D478-11BA-D045-A5CB-CADEDE07340F}" srcOrd="2" destOrd="0" presId="urn:microsoft.com/office/officeart/2005/8/layout/pyramid4"/>
    <dgm:cxn modelId="{89BB1F0E-445B-4F0C-9724-3C8F9C8A3AD8}"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a:t>Operations Strategy/Risk Mitigation &amp;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2/24/2011</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2/24/2011</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3208"/>
            <a:r>
              <a:rPr lang="en-US" dirty="0" smtClean="0"/>
              <a:t>Operations Strategy/Risk Mitigation &amp; Operational Hedging</a:t>
            </a:r>
          </a:p>
        </p:txBody>
      </p:sp>
      <p:sp>
        <p:nvSpPr>
          <p:cNvPr id="52227" name="Rectangle 6"/>
          <p:cNvSpPr>
            <a:spLocks noGrp="1" noChangeArrowheads="1"/>
          </p:cNvSpPr>
          <p:nvPr>
            <p:ph type="ftr" sz="quarter" idx="4"/>
          </p:nvPr>
        </p:nvSpPr>
        <p:spPr>
          <a:noFill/>
        </p:spPr>
        <p:txBody>
          <a:bodyPr/>
          <a:lstStyle/>
          <a:p>
            <a:pPr defTabSz="973208"/>
            <a:r>
              <a:rPr lang="en-US" dirty="0" smtClean="0"/>
              <a:t>© Van Mieghem</a:t>
            </a:r>
          </a:p>
        </p:txBody>
      </p:sp>
      <p:sp>
        <p:nvSpPr>
          <p:cNvPr id="52228" name="Rectangle 7"/>
          <p:cNvSpPr>
            <a:spLocks noGrp="1" noChangeArrowheads="1"/>
          </p:cNvSpPr>
          <p:nvPr>
            <p:ph type="sldNum" sz="quarter" idx="5"/>
          </p:nvPr>
        </p:nvSpPr>
        <p:spPr>
          <a:noFill/>
        </p:spPr>
        <p:txBody>
          <a:bodyPr/>
          <a:lstStyle/>
          <a:p>
            <a:pPr defTabSz="973208"/>
            <a:fld id="{E9FD2447-5F19-4101-B3AA-4AD10F27CB8E}" type="slidenum">
              <a:rPr lang="en-US" smtClean="0"/>
              <a:pPr defTabSz="973208"/>
              <a:t>2</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a:defRPr/>
            </a:pPr>
            <a:endParaRPr lang="en-US" dirty="0" smtClean="0"/>
          </a:p>
          <a:p>
            <a:pPr>
              <a:defRPr/>
            </a:pPr>
            <a:endParaRPr lang="en-US" dirty="0" smtClean="0"/>
          </a:p>
        </p:txBody>
      </p:sp>
      <p:sp>
        <p:nvSpPr>
          <p:cNvPr id="52230"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19" name="Rectangle 3"/>
          <p:cNvSpPr>
            <a:spLocks noGrp="1" noChangeArrowheads="1"/>
          </p:cNvSpPr>
          <p:nvPr>
            <p:ph type="dt" sz="quarter" idx="1"/>
          </p:nvPr>
        </p:nvSpPr>
        <p:spPr>
          <a:noFill/>
        </p:spPr>
        <p:txBody>
          <a:bodyPr/>
          <a:lstStyle/>
          <a:p>
            <a:pPr defTabSz="976502"/>
            <a:fld id="{CFD8C18A-C8EE-4598-9BF5-75F8E0E146D2}" type="datetime1">
              <a:rPr lang="en-US" smtClean="0"/>
              <a:pPr defTabSz="976502"/>
              <a:t>2/24/2011</a:t>
            </a:fld>
            <a:endParaRPr lang="en-US" dirty="0" smtClean="0"/>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2/24/2011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pPr defTabSz="976502"/>
              <a:t>2/24/2011</a:t>
            </a:fld>
            <a:endParaRPr lang="en-US" dirty="0" smtClean="0"/>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pPr defTabSz="976502"/>
              <a:t>2/24/2011</a:t>
            </a:fld>
            <a:endParaRPr lang="en-US" dirty="0" smtClean="0"/>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2/24/2011</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21</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2/24/2011</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7" name="Rectangle 3"/>
          <p:cNvSpPr>
            <a:spLocks noGrp="1" noChangeArrowheads="1"/>
          </p:cNvSpPr>
          <p:nvPr>
            <p:ph type="dt" sz="quarter" idx="1"/>
          </p:nvPr>
        </p:nvSpPr>
        <p:spPr>
          <a:noFill/>
        </p:spPr>
        <p:txBody>
          <a:bodyPr/>
          <a:lstStyle/>
          <a:p>
            <a:pPr defTabSz="976502"/>
            <a:fld id="{3E098A4B-EE00-486B-90FB-C05C2BF23D6E}" type="datetime1">
              <a:rPr lang="en-US" smtClean="0"/>
              <a:pPr defTabSz="976502"/>
              <a:t>2/24/2011</a:t>
            </a:fld>
            <a:endParaRPr lang="en-US" dirty="0" smtClean="0"/>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299" name="Rectangle 3"/>
          <p:cNvSpPr>
            <a:spLocks noGrp="1" noChangeArrowheads="1"/>
          </p:cNvSpPr>
          <p:nvPr>
            <p:ph type="dt" sz="quarter" idx="1"/>
          </p:nvPr>
        </p:nvSpPr>
        <p:spPr>
          <a:noFill/>
        </p:spPr>
        <p:txBody>
          <a:bodyPr/>
          <a:lstStyle/>
          <a:p>
            <a:pPr defTabSz="976502"/>
            <a:fld id="{D72A8E27-CF25-4C6A-B348-B480A80A8C0C}" type="datetime1">
              <a:rPr lang="en-US" smtClean="0"/>
              <a:pPr defTabSz="976502"/>
              <a:t>2/24/2011</a:t>
            </a:fld>
            <a:endParaRPr lang="en-US" dirty="0" smtClean="0"/>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2/24/2011</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buFont typeface="Wingdings" pitchFamily="2" charset="2"/>
              <a:buChar char="Ø"/>
            </a:pPr>
            <a:r>
              <a:rPr lang="en-US" dirty="0" smtClean="0"/>
              <a:t>Recall our approach: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Seagate: what is strategic questions? (What capacities do I need to support NPI which has lots of commercial demand risk?)</a:t>
            </a:r>
          </a:p>
          <a:p>
            <a:pPr lvl="1"/>
            <a:endParaRPr lang="en-US" dirty="0" smtClean="0"/>
          </a:p>
          <a:p>
            <a:pPr lvl="1"/>
            <a:endParaRPr lang="en-US" dirty="0" smtClean="0"/>
          </a:p>
          <a:p>
            <a:pPr marL="474254" lvl="1" defTabSz="948507"/>
            <a:r>
              <a:rPr lang="en-US" dirty="0" smtClean="0"/>
              <a:t>&gt; Handout excerpts</a:t>
            </a:r>
            <a:r>
              <a:rPr lang="en-US" baseline="0" dirty="0" smtClean="0"/>
              <a:t> of 2010 annual reports of Seagate and Western Digital (end of slide deck):</a:t>
            </a:r>
            <a:r>
              <a:rPr lang="en-US" dirty="0" smtClean="0"/>
              <a:t> the industry (with some consolidation) still has many of the same features and challenges. Seagate is still the most vertically integrated, Western Digital less so, and Fujitsu and Toshiba very outsourced.</a:t>
            </a:r>
          </a:p>
          <a:p>
            <a:pPr marL="474254" lvl="1" defTabSz="948507">
              <a:buFont typeface="Arial" pitchFamily="34" charset="0"/>
              <a:buChar char="•"/>
            </a:pPr>
            <a:r>
              <a:rPr lang="en-US" dirty="0" smtClean="0"/>
              <a:t> explain this on BB</a:t>
            </a:r>
          </a:p>
          <a:p>
            <a:pPr marL="474254" lvl="1" defTabSz="948507">
              <a:buFont typeface="Arial" pitchFamily="34" charset="0"/>
              <a:buChar char="•"/>
            </a:pPr>
            <a:r>
              <a:rPr lang="en-US" dirty="0" smtClean="0"/>
              <a:t> then: going to the Seagate case: How does this link to operations? (We must consider the operational network of 3 assets with resource sharing and 2 substitutable products to properly value capacity and answer the strategic question. Key operational concepts are shifting bottlenecks and product prioritization.) </a:t>
            </a:r>
          </a:p>
          <a:p>
            <a:pPr marL="474254" lvl="1" defTabSz="948507">
              <a:buFont typeface="Arial" pitchFamily="34" charset="0"/>
              <a:buChar char="•"/>
            </a:pPr>
            <a:endParaRPr lang="en-US" dirty="0" smtClean="0"/>
          </a:p>
          <a:p>
            <a:pPr>
              <a:buFont typeface="Wingdings" pitchFamily="2" charset="2"/>
              <a:buChar char="Ø"/>
            </a:pPr>
            <a:r>
              <a:rPr lang="en-US" dirty="0" smtClean="0"/>
              <a:t>Today: operational hedging, which is a process that is present in all drivers in the framework.  Earlier with Lilly we had a peek on  risk management for technology innovation—recall the issue of technical risk—today we first continue on innovation risk in Seagate case but focus on:</a:t>
            </a:r>
          </a:p>
          <a:p>
            <a:pPr>
              <a:buFont typeface="Wingdings" pitchFamily="2" charset="2"/>
              <a:buChar char="Ø"/>
            </a:pPr>
            <a:r>
              <a:rPr lang="en-US" dirty="0" smtClean="0"/>
              <a:t>Commercial (demand) risk and </a:t>
            </a:r>
          </a:p>
          <a:p>
            <a:pPr>
              <a:buFont typeface="Wingdings" pitchFamily="2" charset="2"/>
              <a:buChar char="Ø"/>
            </a:pPr>
            <a:r>
              <a:rPr lang="en-US" dirty="0" smtClean="0"/>
              <a:t>how we can use the capacity portfolio as a hedge by working on:</a:t>
            </a:r>
          </a:p>
          <a:p>
            <a:pPr lvl="1">
              <a:buFont typeface="Wingdings" pitchFamily="2" charset="2"/>
              <a:buChar char="Ø"/>
            </a:pPr>
            <a:r>
              <a:rPr lang="en-US" dirty="0" smtClean="0"/>
              <a:t>Sizing: how much capacity is needed? </a:t>
            </a:r>
          </a:p>
          <a:p>
            <a:pPr lvl="1">
              <a:buFont typeface="Wingdings" pitchFamily="2" charset="2"/>
              <a:buChar char="Ø"/>
            </a:pPr>
            <a:r>
              <a:rPr lang="en-US" dirty="0" smtClean="0"/>
              <a:t>Timing: LEADING!! </a:t>
            </a:r>
            <a:r>
              <a:rPr lang="en-US" i="1" dirty="0" smtClean="0">
                <a:solidFill>
                  <a:srgbClr val="FF3300"/>
                </a:solidFill>
              </a:rPr>
              <a:t>what is key here?</a:t>
            </a:r>
            <a:r>
              <a:rPr lang="en-US" dirty="0" smtClean="0"/>
              <a:t> Short PLC (show PLC slide) and long capacity </a:t>
            </a:r>
            <a:r>
              <a:rPr lang="en-US" dirty="0" err="1" smtClean="0"/>
              <a:t>leadtimes</a:t>
            </a:r>
            <a:r>
              <a:rPr lang="en-US" dirty="0" smtClean="0"/>
              <a:t>: we have no option to adjust capacity so that timing is no issue: we must invest before we see commercial success! Hence, this case is about how to invest in the face of commercial risk. (Recall, Lilly was investment in the face of technical risk.)</a:t>
            </a:r>
          </a:p>
          <a:p>
            <a:pPr lvl="1">
              <a:buFont typeface="Wingdings" pitchFamily="2" charset="2"/>
              <a:buChar char="Ø"/>
            </a:pPr>
            <a:r>
              <a:rPr lang="en-US" dirty="0" smtClean="0"/>
              <a:t>Types: three capacity types = a capacity portfolio of </a:t>
            </a:r>
            <a:r>
              <a:rPr lang="en-US" dirty="0" err="1" smtClean="0"/>
              <a:t>baracuda</a:t>
            </a:r>
            <a:r>
              <a:rPr lang="en-US" dirty="0" smtClean="0"/>
              <a:t>, cheetah, and FA&amp;T). The sizing answer must be 3 numbers!</a:t>
            </a:r>
          </a:p>
          <a:p>
            <a:pPr lvl="1">
              <a:buFont typeface="Wingdings" pitchFamily="2" charset="2"/>
              <a:buChar char="Ø"/>
            </a:pPr>
            <a:r>
              <a:rPr lang="en-US" dirty="0" smtClean="0"/>
              <a:t>Location: one can view each asset as a location. In that sense we can think of a three location network (draw network).  From a larger perspective and useful to discuss quickly: </a:t>
            </a:r>
          </a:p>
          <a:p>
            <a:pPr lvl="2">
              <a:buFont typeface="Wingdings" pitchFamily="2" charset="2"/>
              <a:buChar char="Ø"/>
            </a:pPr>
            <a:r>
              <a:rPr lang="en-US" i="1" dirty="0" smtClean="0">
                <a:solidFill>
                  <a:srgbClr val="FF3300"/>
                </a:solidFill>
              </a:rPr>
              <a:t>What is Seagate’s location strategy for process development vs. product?</a:t>
            </a:r>
            <a:r>
              <a:rPr lang="en-US" dirty="0" smtClean="0"/>
              <a:t> </a:t>
            </a:r>
          </a:p>
          <a:p>
            <a:pPr>
              <a:buFont typeface="Wingdings" pitchFamily="2" charset="2"/>
              <a:buChar char="Ø"/>
            </a:pPr>
            <a:r>
              <a:rPr lang="en-US" dirty="0" smtClean="0"/>
              <a:t>Next class, we’ll look at the process of RM and other operational hedging approaches.</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2/24/2011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3</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5" name="Rectangle 3"/>
          <p:cNvSpPr>
            <a:spLocks noGrp="1" noChangeArrowheads="1"/>
          </p:cNvSpPr>
          <p:nvPr>
            <p:ph type="dt" sz="quarter" idx="1"/>
          </p:nvPr>
        </p:nvSpPr>
        <p:spPr>
          <a:noFill/>
        </p:spPr>
        <p:txBody>
          <a:bodyPr/>
          <a:lstStyle/>
          <a:p>
            <a:pPr defTabSz="976502"/>
            <a:fld id="{F5F37E44-3DA2-4C48-93BF-02F9E8A2335C}" type="datetime1">
              <a:rPr lang="en-US" smtClean="0"/>
              <a:pPr defTabSz="976502"/>
              <a:t>2/24/2011</a:t>
            </a:fld>
            <a:endParaRPr lang="en-US" dirty="0" smtClean="0"/>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6323" name="Rectangle 3"/>
          <p:cNvSpPr>
            <a:spLocks noGrp="1" noChangeArrowheads="1"/>
          </p:cNvSpPr>
          <p:nvPr>
            <p:ph type="dt" sz="quarter" idx="1"/>
          </p:nvPr>
        </p:nvSpPr>
        <p:spPr>
          <a:noFill/>
        </p:spPr>
        <p:txBody>
          <a:bodyPr/>
          <a:lstStyle/>
          <a:p>
            <a:pPr defTabSz="976502"/>
            <a:fld id="{4411FEA4-4FD7-4630-9305-0BB048F35315}" type="datetime1">
              <a:rPr lang="en-US" smtClean="0"/>
              <a:pPr defTabSz="976502"/>
              <a:t>2/24/2011</a:t>
            </a:fld>
            <a:endParaRPr lang="en-US" dirty="0" smtClean="0"/>
          </a:p>
        </p:txBody>
      </p:sp>
      <p:sp>
        <p:nvSpPr>
          <p:cNvPr id="56324" name="Rectangle 2"/>
          <p:cNvSpPr>
            <a:spLocks noGrp="1" noRot="1" noChangeAspect="1" noChangeArrowheads="1" noTextEdit="1"/>
          </p:cNvSpPr>
          <p:nvPr>
            <p:ph type="sldImg"/>
          </p:nvPr>
        </p:nvSpPr>
        <p:spPr>
          <a:ln/>
        </p:spPr>
      </p:sp>
      <p:sp>
        <p:nvSpPr>
          <p:cNvPr id="56325" name="Rectangle 3"/>
          <p:cNvSpPr>
            <a:spLocks noGrp="1" noChangeArrowheads="1"/>
          </p:cNvSpPr>
          <p:nvPr>
            <p:ph type="body" idx="1"/>
          </p:nvPr>
        </p:nvSpPr>
        <p:spPr>
          <a:noFill/>
          <a:ln/>
        </p:spPr>
        <p:txBody>
          <a:bodyPr/>
          <a:lstStyle/>
          <a:p>
            <a:pPr marL="195959" indent="-195959"/>
            <a:r>
              <a:rPr lang="en-US" dirty="0" smtClean="0"/>
              <a:t>The impact of uncertainty: 2 benchmarks:</a:t>
            </a:r>
          </a:p>
          <a:p>
            <a:pPr marL="195959" indent="-195959"/>
            <a:r>
              <a:rPr lang="en-US" dirty="0" smtClean="0"/>
              <a:t>1. assume unbiased forecast with no forecast errors: demand is certain to be the expected demand: no mismatch and no value variability = deterministic problem</a:t>
            </a:r>
          </a:p>
          <a:p>
            <a:pPr marL="195959" indent="-195959"/>
            <a:r>
              <a:rPr lang="en-US" dirty="0" smtClean="0"/>
              <a:t>2. allow lagging/contingent choice (still with forecast errors): no mismatch but still value variability</a:t>
            </a:r>
          </a:p>
          <a:p>
            <a:pPr marL="195959" indent="-195959"/>
            <a:endParaRPr lang="en-US" dirty="0" smtClean="0"/>
          </a:p>
          <a:p>
            <a:pPr marL="195959" indent="-195959"/>
            <a:r>
              <a:rPr lang="en-US" dirty="0" smtClean="0"/>
              <a:t>As in Lilly, first deterministic solution:</a:t>
            </a:r>
          </a:p>
          <a:p>
            <a:pPr marL="195959" indent="-195959">
              <a:buFontTx/>
              <a:buChar char="•"/>
            </a:pPr>
            <a:r>
              <a:rPr lang="en-US" dirty="0" smtClean="0"/>
              <a:t> D = (300,300) then set K = (300, 300, 600) at </a:t>
            </a:r>
            <a:r>
              <a:rPr lang="en-US" dirty="0" err="1" smtClean="0"/>
              <a:t>CapEx</a:t>
            </a:r>
            <a:r>
              <a:rPr lang="en-US" dirty="0" smtClean="0"/>
              <a:t> = $20 x 300k + $30 x 300k + $80 x 600k + 40M = $103M</a:t>
            </a:r>
          </a:p>
          <a:p>
            <a:pPr marL="195959" indent="-195959">
              <a:buFontTx/>
              <a:buChar char="•"/>
            </a:pPr>
            <a:r>
              <a:rPr lang="en-US" dirty="0" smtClean="0"/>
              <a:t> op profit = $300 x 300k + $400 x 300k = $210 M</a:t>
            </a:r>
          </a:p>
          <a:p>
            <a:pPr marL="195959" indent="-195959">
              <a:buFontTx/>
              <a:buChar char="•"/>
            </a:pPr>
            <a:r>
              <a:rPr lang="en-US" dirty="0" smtClean="0"/>
              <a:t> NPV = $210M - $103M = $107M</a:t>
            </a:r>
          </a:p>
          <a:p>
            <a:pPr marL="195959" indent="-195959">
              <a:buFontTx/>
              <a:buChar char="•"/>
            </a:pPr>
            <a:r>
              <a:rPr lang="en-US" dirty="0" smtClean="0"/>
              <a:t> ROI = 107/103 = 104%</a:t>
            </a:r>
          </a:p>
          <a:p>
            <a:pPr marL="195959" indent="-195959">
              <a:buFontTx/>
              <a:buChar char="•"/>
            </a:pPr>
            <a:endParaRPr lang="en-US" dirty="0" smtClean="0"/>
          </a:p>
          <a:p>
            <a:pPr marL="195959" indent="-195959">
              <a:buFontTx/>
              <a:buChar char="•"/>
            </a:pPr>
            <a:r>
              <a:rPr lang="en-US" dirty="0" smtClean="0"/>
              <a:t> </a:t>
            </a:r>
            <a:r>
              <a:rPr lang="en-US" b="1" dirty="0" smtClean="0"/>
              <a:t>note </a:t>
            </a:r>
            <a:r>
              <a:rPr lang="en-US" dirty="0" smtClean="0"/>
              <a:t>: this is the same as the </a:t>
            </a:r>
            <a:r>
              <a:rPr lang="en-US" i="1" dirty="0" smtClean="0"/>
              <a:t>full-information value </a:t>
            </a:r>
            <a:r>
              <a:rPr lang="en-US" dirty="0" smtClean="0"/>
              <a:t>when one can postpone capacity investment (because all investment and op profit are linear in demand, so that in expectation we get the above profit)</a:t>
            </a:r>
          </a:p>
          <a:p>
            <a:pPr marL="195959" indent="-195959">
              <a:buFontTx/>
              <a:buChar char="•"/>
            </a:pPr>
            <a:endParaRPr lang="en-US" dirty="0" smtClean="0"/>
          </a:p>
          <a:p>
            <a:pPr marL="195959" indent="-195959">
              <a:buFontTx/>
              <a:buChar char="•"/>
            </a:pPr>
            <a:r>
              <a:rPr lang="en-US" dirty="0" smtClean="0"/>
              <a:t> Real option = contingent production and switching.  Just like with Lilly, we can value this with a tree:</a:t>
            </a:r>
          </a:p>
          <a:p>
            <a:pPr marL="195959" indent="-195959">
              <a:buFontTx/>
              <a:buChar char="•"/>
            </a:pPr>
            <a:endParaRPr lang="en-US" dirty="0" smtClean="0"/>
          </a:p>
          <a:p>
            <a:pPr marL="195959" indent="-195959">
              <a:buFontTx/>
              <a:buChar char="•"/>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49" name="Date Placeholder 4"/>
          <p:cNvSpPr>
            <a:spLocks noGrp="1"/>
          </p:cNvSpPr>
          <p:nvPr>
            <p:ph type="dt" sz="quarter" idx="1"/>
          </p:nvPr>
        </p:nvSpPr>
        <p:spPr>
          <a:noFill/>
        </p:spPr>
        <p:txBody>
          <a:bodyPr/>
          <a:lstStyle/>
          <a:p>
            <a:pPr defTabSz="976502"/>
            <a:fld id="{F8B564A4-1EA6-4480-BF3F-C7011B22896C}" type="datetime1">
              <a:rPr lang="en-US" smtClean="0"/>
              <a:pPr defTabSz="976502"/>
              <a:t>2/24/2011</a:t>
            </a:fld>
            <a:endParaRPr lang="en-US" dirty="0" smtClean="0"/>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8</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3" name="Date Placeholder 4"/>
          <p:cNvSpPr>
            <a:spLocks noGrp="1"/>
          </p:cNvSpPr>
          <p:nvPr>
            <p:ph type="dt" sz="quarter" idx="1"/>
          </p:nvPr>
        </p:nvSpPr>
        <p:spPr>
          <a:noFill/>
        </p:spPr>
        <p:txBody>
          <a:bodyPr/>
          <a:lstStyle/>
          <a:p>
            <a:pPr defTabSz="976502"/>
            <a:fld id="{ED4D97BC-CAFA-4E36-BE69-070E2542591E}" type="datetime1">
              <a:rPr lang="en-US" smtClean="0"/>
              <a:pPr defTabSz="976502"/>
              <a:t>2/24/2011</a:t>
            </a:fld>
            <a:endParaRPr lang="en-US" dirty="0" smtClean="0"/>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10</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2/24/2011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2/24/2011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5" name="Rectangle 3"/>
          <p:cNvSpPr>
            <a:spLocks noGrp="1" noChangeArrowheads="1"/>
          </p:cNvSpPr>
          <p:nvPr>
            <p:ph type="dt" sz="quarter" idx="1"/>
          </p:nvPr>
        </p:nvSpPr>
        <p:spPr>
          <a:noFill/>
        </p:spPr>
        <p:txBody>
          <a:bodyPr/>
          <a:lstStyle/>
          <a:p>
            <a:pPr defTabSz="976502"/>
            <a:fld id="{44F70056-A6FE-443B-B079-07A019331DA2}" type="datetime1">
              <a:rPr lang="en-US" smtClean="0"/>
              <a:pPr defTabSz="976502"/>
              <a:t>2/24/2011</a:t>
            </a:fld>
            <a:endParaRPr lang="en-US" dirty="0" smtClean="0"/>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2/24/2011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2/24/2011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2/24/2011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2/24/2011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2/24/2011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2/24/2011</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2" Type="http://schemas.openxmlformats.org/officeDocument/2006/relationships/hyperlink" Target="http://topics.nytimes.com/top/reference/timestopics/people/e/jack_ewing/index.html?inline=nyt-per" TargetMode="External"/><Relationship Id="rId1" Type="http://schemas.openxmlformats.org/officeDocument/2006/relationships/slideLayout" Target="../slideLayouts/slideLayout2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leading strategies:</a:t>
            </a:r>
            <a:br>
              <a:rPr lang="en-US" dirty="0" smtClean="0"/>
            </a:br>
            <a:r>
              <a:rPr lang="en-US" dirty="0" smtClean="0"/>
              <a:t>        Reduce variety or complexity: Single or Standard Product</a:t>
            </a:r>
            <a:endParaRPr lang="en-US" dirty="0"/>
          </a:p>
        </p:txBody>
      </p:sp>
      <p:grpSp>
        <p:nvGrpSpPr>
          <p:cNvPr id="44" name="Group 43"/>
          <p:cNvGrpSpPr/>
          <p:nvPr/>
        </p:nvGrpSpPr>
        <p:grpSpPr>
          <a:xfrm>
            <a:off x="1866900" y="1630677"/>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2541722" y="4297677"/>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1790700" y="10972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1790700" y="31546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1524000" y="3840477"/>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1524000" y="5745477"/>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4343400" y="3535677"/>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Leading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1</a:t>
            </a:r>
            <a:r>
              <a:rPr kumimoji="0" lang="en-US" sz="1800" b="0" i="0" u="none" strike="noStrike" kern="0" cap="none" spc="0" normalizeH="0" baseline="30000" noProof="0" dirty="0" smtClean="0">
                <a:ln>
                  <a:noFill/>
                </a:ln>
                <a:solidFill>
                  <a:sysClr val="window" lastClr="FFFFFF"/>
                </a:solidFill>
                <a:effectLst/>
                <a:uLnTx/>
                <a:uFillTx/>
                <a:latin typeface="Calibri"/>
                <a:ea typeface="+mn-ea"/>
                <a:cs typeface="+mn-cs"/>
              </a:rPr>
              <a:t>st</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year Core Operations Class</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Leading Capacity:</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a:t>
            </a:r>
            <a:r>
              <a:rPr lang="en-US" dirty="0" err="1" smtClean="0">
                <a:solidFill>
                  <a:sysClr val="windowText" lastClr="000000"/>
                </a:solidFill>
              </a:rPr>
              <a:t>Baracuda</a:t>
            </a:r>
            <a:r>
              <a:rPr lang="en-US" dirty="0" smtClean="0">
                <a:solidFill>
                  <a:sysClr val="windowText" lastClr="000000"/>
                </a:solidFill>
              </a:rPr>
              <a:t>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p:oleObj spid="_x0000_s89094" name="Equation" r:id="rId3" imgW="1676160" imgH="431640" progId="Equation.3">
              <p:embed/>
            </p:oleObj>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p:oleObj spid="_x0000_s89095" name="Equation" r:id="rId4" imgW="1549080" imgH="393480" progId="Equation.3">
              <p:embed/>
            </p:oleObj>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19" name="Rectangle 18"/>
          <p:cNvSpPr/>
          <p:nvPr/>
        </p:nvSpPr>
        <p:spPr>
          <a:xfrm>
            <a:off x="2057400" y="121810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2057400" y="274210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Rectangle 20"/>
          <p:cNvSpPr/>
          <p:nvPr/>
        </p:nvSpPr>
        <p:spPr>
          <a:xfrm>
            <a:off x="4191000" y="186580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2" name="Elbow Connector 21"/>
          <p:cNvCxnSpPr>
            <a:stCxn id="19" idx="3"/>
            <a:endCxn id="21" idx="1"/>
          </p:cNvCxnSpPr>
          <p:nvPr/>
        </p:nvCxnSpPr>
        <p:spPr>
          <a:xfrm>
            <a:off x="3429000" y="1522901"/>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Elbow Connector 22"/>
          <p:cNvCxnSpPr>
            <a:stCxn id="20" idx="3"/>
            <a:endCxn id="21" idx="1"/>
          </p:cNvCxnSpPr>
          <p:nvPr/>
        </p:nvCxnSpPr>
        <p:spPr>
          <a:xfrm flipV="1">
            <a:off x="3429000" y="2284901"/>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86400" y="2056301"/>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5" name="Straight Arrow Connector 24"/>
          <p:cNvCxnSpPr/>
          <p:nvPr/>
        </p:nvCxnSpPr>
        <p:spPr>
          <a:xfrm>
            <a:off x="5486400" y="2513501"/>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6" name="TextBox 25"/>
          <p:cNvSpPr txBox="1"/>
          <p:nvPr/>
        </p:nvSpPr>
        <p:spPr>
          <a:xfrm>
            <a:off x="4191000" y="2693702"/>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2057400" y="1827701"/>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2057400" y="3351701"/>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638800" y="1534926"/>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867400" y="1915926"/>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1" name="TextBox 30"/>
          <p:cNvSpPr txBox="1"/>
          <p:nvPr/>
        </p:nvSpPr>
        <p:spPr>
          <a:xfrm>
            <a:off x="5867400" y="2373126"/>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smtClean="0"/>
              <a:t>Adding one unit of Barracuda final assembly capacity increases expected operating profit by 25%*$300 = $75 &gt; CapEx of $20, as long as </a:t>
            </a:r>
            <a:r>
              <a:rPr lang="en-US" sz="1600" i="1" smtClean="0"/>
              <a:t>K</a:t>
            </a:r>
            <a:r>
              <a:rPr lang="en-US" sz="1600" i="1" baseline="-25000" smtClean="0"/>
              <a:t>b</a:t>
            </a:r>
            <a:r>
              <a:rPr lang="en-US" sz="1600" smtClean="0"/>
              <a:t> &lt; 350.  Marginal value is negative beyond 350.</a:t>
            </a:r>
          </a:p>
          <a:p>
            <a:r>
              <a:rPr lang="en-US" sz="1600" smtClean="0"/>
              <a:t>Similarly, adding one unit of Cheetah final assembly capacity has expected marginal value of 25%*$400 - $30 = $70, as long as </a:t>
            </a:r>
            <a:r>
              <a:rPr lang="en-US" sz="1600" i="1" smtClean="0"/>
              <a:t>K</a:t>
            </a:r>
            <a:r>
              <a:rPr lang="en-US" sz="1600" i="1" baseline="-25000" smtClean="0"/>
              <a:t>c</a:t>
            </a:r>
            <a:r>
              <a:rPr lang="en-US" sz="1600" smtClean="0"/>
              <a:t> &lt; 350.  But if we increase </a:t>
            </a:r>
            <a:r>
              <a:rPr lang="en-US" sz="1600" i="1" smtClean="0"/>
              <a:t>K</a:t>
            </a:r>
            <a:r>
              <a:rPr lang="en-US" sz="1600" i="1" baseline="-25000" smtClean="0"/>
              <a:t>c</a:t>
            </a:r>
            <a:r>
              <a:rPr lang="en-US" sz="1600" smtClean="0"/>
              <a:t> beyond 350:</a:t>
            </a:r>
          </a:p>
          <a:p>
            <a:pPr lvl="1"/>
            <a:r>
              <a:rPr lang="en-US" sz="1400" smtClean="0"/>
              <a:t>test is constraining us and the marginal value of an additional cheetah capacity unit is that we can make one more Cheetah drive </a:t>
            </a:r>
            <a:r>
              <a:rPr lang="en-US" sz="1400" i="1" smtClean="0"/>
              <a:t>but one less Barra drive </a:t>
            </a:r>
            <a:r>
              <a:rPr lang="en-US" sz="1400" smtClean="0"/>
              <a:t>(due to test constraint).  The expected marginal value is 25%*($400-$300) = $25 &lt; CapEx of $30, which is </a:t>
            </a:r>
            <a:r>
              <a:rPr lang="en-US" sz="1400" i="1" smtClean="0"/>
              <a:t>suboptimal</a:t>
            </a:r>
            <a:r>
              <a:rPr lang="en-US" sz="1400" smtClean="0"/>
              <a:t>.</a:t>
            </a:r>
          </a:p>
          <a:p>
            <a:pPr lvl="1"/>
            <a:r>
              <a:rPr lang="en-US" sz="1400" smtClean="0"/>
              <a:t>Increasing both cheetah and test capacity is also suboptimal: marginal value = 25%*$400 = $100 &lt; $30+$80</a:t>
            </a:r>
          </a:p>
          <a:p>
            <a:endParaRPr lang="en-US" sz="1800" smtClean="0"/>
          </a:p>
          <a:p>
            <a:pPr>
              <a:buClr>
                <a:srgbClr val="FF0000"/>
              </a:buClr>
              <a:buFont typeface="Wingdings" pitchFamily="2" charset="2"/>
              <a:buChar char="Ø"/>
            </a:pPr>
            <a:r>
              <a:rPr lang="en-US" sz="1800" smtClean="0"/>
              <a:t>Optimal sizing of a capacity portfolio:</a:t>
            </a:r>
          </a:p>
          <a:p>
            <a:pPr>
              <a:buClr>
                <a:srgbClr val="FF0000"/>
              </a:buClr>
              <a:buFont typeface="Wingdings" pitchFamily="2" charset="2"/>
              <a:buChar char="Ø"/>
            </a:pPr>
            <a:endParaRPr lang="en-US" sz="1800" smtClean="0"/>
          </a:p>
          <a:p>
            <a:pPr>
              <a:buClr>
                <a:srgbClr val="FF0000"/>
              </a:buClr>
              <a:buFont typeface="Wingdings" pitchFamily="2" charset="2"/>
              <a:buChar char="Ø"/>
            </a:pPr>
            <a:endParaRPr lang="en-US" sz="1800" smtClean="0"/>
          </a:p>
          <a:p>
            <a:pPr>
              <a:buClr>
                <a:srgbClr val="FF0000"/>
              </a:buClr>
              <a:buFont typeface="Wingdings" pitchFamily="2" charset="2"/>
              <a:buChar char="Ø"/>
            </a:pPr>
            <a:endParaRPr lang="en-US" sz="1800" smtClean="0"/>
          </a:p>
          <a:p>
            <a:pPr>
              <a:buClr>
                <a:srgbClr val="FF0000"/>
              </a:buClr>
              <a:buFont typeface="Wingdings" pitchFamily="2" charset="2"/>
              <a:buChar char="Ø"/>
            </a:pPr>
            <a:r>
              <a:rPr lang="en-US" sz="1800" smtClean="0"/>
              <a:t>Maximize value (NPV) not ROI!</a:t>
            </a:r>
          </a:p>
        </p:txBody>
      </p:sp>
      <p:sp>
        <p:nvSpPr>
          <p:cNvPr id="16388" name="Text Box 73"/>
          <p:cNvSpPr txBox="1">
            <a:spLocks noChangeArrowheads="1"/>
          </p:cNvSpPr>
          <p:nvPr/>
        </p:nvSpPr>
        <p:spPr bwMode="auto">
          <a:xfrm>
            <a:off x="4467225" y="36353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512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512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512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5126"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Operational Hedging</a:t>
            </a:r>
            <a:endParaRPr lang="en-US" sz="3600" dirty="0">
              <a:solidFill>
                <a:srgbClr val="FF3300"/>
              </a:solidFill>
              <a:latin typeface="Garamond" pitchFamily="18" charset="0"/>
            </a:endParaRPr>
          </a:p>
        </p:txBody>
      </p:sp>
      <p:sp>
        <p:nvSpPr>
          <p:cNvPr id="5127"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Capacity portfolio as operational hedge</a:t>
            </a:r>
          </a:p>
          <a:p>
            <a:pPr eaLnBrk="1" hangingPunct="1">
              <a:buClr>
                <a:srgbClr val="FF3300"/>
              </a:buClr>
            </a:pPr>
            <a:r>
              <a:rPr lang="en-US" dirty="0" smtClean="0">
                <a:solidFill>
                  <a:schemeClr val="bg1"/>
                </a:solidFill>
              </a:rPr>
              <a:t>The pitfalls of sales-plan-driven resource investments </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400" dirty="0" smtClean="0"/>
              <a:t>Capacity portfolio investment </a:t>
            </a:r>
            <a:r>
              <a:rPr lang="en-US" sz="1400" i="1" dirty="0" smtClean="0"/>
              <a:t>is simultaneous investment in multiple resource types.  </a:t>
            </a:r>
            <a:r>
              <a:rPr lang="en-US" sz="1400" dirty="0" smtClean="0"/>
              <a:t>The basic question is to determine the capacity for </a:t>
            </a:r>
            <a:r>
              <a:rPr lang="en-US" sz="1400" b="1" dirty="0" smtClean="0"/>
              <a:t>each</a:t>
            </a:r>
            <a:r>
              <a:rPr lang="en-US" sz="1400" dirty="0" smtClean="0"/>
              <a:t> resource type.</a:t>
            </a:r>
          </a:p>
          <a:p>
            <a:pPr>
              <a:lnSpc>
                <a:spcPct val="90000"/>
              </a:lnSpc>
            </a:pPr>
            <a:endParaRPr lang="en-US" sz="1400" dirty="0" smtClean="0"/>
          </a:p>
          <a:p>
            <a:r>
              <a:rPr lang="en-US" sz="1400" dirty="0" smtClean="0"/>
              <a:t>Don’t do sales-plan driven capacity planning</a:t>
            </a:r>
          </a:p>
          <a:p>
            <a:pPr lvl="1"/>
            <a:r>
              <a:rPr lang="en-US" sz="1400" dirty="0" smtClean="0"/>
              <a:t>i.e., don’t build capacity for one single demand scenario</a:t>
            </a:r>
          </a:p>
          <a:p>
            <a:pPr>
              <a:lnSpc>
                <a:spcPct val="90000"/>
              </a:lnSpc>
            </a:pPr>
            <a:endParaRPr lang="en-US" sz="1400" dirty="0" smtClean="0"/>
          </a:p>
          <a:p>
            <a:r>
              <a:rPr lang="en-US" sz="1400" dirty="0" smtClean="0"/>
              <a:t>Explicitly capture forecast uncertainty</a:t>
            </a:r>
          </a:p>
          <a:p>
            <a:pPr lvl="1"/>
            <a:r>
              <a:rPr lang="en-US" sz="1400" dirty="0" smtClean="0"/>
              <a:t>Agree on a demand forecast, i.e., set of scenarios, capturing correlation</a:t>
            </a:r>
          </a:p>
          <a:p>
            <a:pPr lvl="1"/>
            <a:r>
              <a:rPr lang="en-US" sz="1400" dirty="0" smtClean="0"/>
              <a:t>Build capacity based on the forecast.</a:t>
            </a:r>
          </a:p>
          <a:p>
            <a:pPr lvl="1"/>
            <a:r>
              <a:rPr lang="en-US" sz="1400" dirty="0" smtClean="0"/>
              <a:t>Use newsvendor logic to balance underage and overage consequences.</a:t>
            </a:r>
          </a:p>
          <a:p>
            <a:endParaRPr lang="en-US" sz="1400" dirty="0" smtClean="0"/>
          </a:p>
          <a:p>
            <a:r>
              <a:rPr lang="en-US" sz="1400" dirty="0" smtClean="0"/>
              <a:t>Use a portfolio approach</a:t>
            </a:r>
          </a:p>
          <a:p>
            <a:pPr lvl="1"/>
            <a:r>
              <a:rPr lang="en-US" sz="1400" dirty="0" smtClean="0"/>
              <a:t>Best capacity for resource X depends on capacity choice for resource Y.</a:t>
            </a:r>
          </a:p>
          <a:p>
            <a:pPr lvl="1"/>
            <a:r>
              <a:rPr lang="en-US" sz="1400" dirty="0" smtClean="0"/>
              <a:t>Network model captures moving bottlenecks and operational flexibility</a:t>
            </a:r>
          </a:p>
          <a:p>
            <a:pPr>
              <a:lnSpc>
                <a:spcPct val="90000"/>
              </a:lnSpc>
            </a:pPr>
            <a:endParaRPr lang="en-US" sz="1400" i="1" dirty="0" smtClean="0"/>
          </a:p>
          <a:p>
            <a:pPr>
              <a:lnSpc>
                <a:spcPct val="90000"/>
              </a:lnSpc>
            </a:pPr>
            <a:r>
              <a:rPr lang="en-US" sz="1400" b="1" i="1" dirty="0" smtClean="0"/>
              <a:t>Tailor operational hedges to specific risks:</a:t>
            </a:r>
          </a:p>
          <a:p>
            <a:pPr lvl="1">
              <a:lnSpc>
                <a:spcPct val="90000"/>
              </a:lnSpc>
              <a:buFont typeface="Times New Roman" pitchFamily="18" charset="0"/>
              <a:buAutoNum type="arabicPeriod"/>
            </a:pPr>
            <a:r>
              <a:rPr lang="en-US" sz="1400" dirty="0" smtClean="0"/>
              <a:t>Adding different amounts of reserves (“insurance” or safety capacity) to different resources.</a:t>
            </a:r>
          </a:p>
          <a:p>
            <a:pPr lvl="1">
              <a:lnSpc>
                <a:spcPct val="90000"/>
              </a:lnSpc>
              <a:buFont typeface="Times New Roman" pitchFamily="18" charset="0"/>
              <a:buAutoNum type="arabicPeriod"/>
            </a:pPr>
            <a:r>
              <a:rPr lang="en-US" sz="1400"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sz="1400" dirty="0" smtClean="0"/>
          </a:p>
          <a:p>
            <a:pPr>
              <a:lnSpc>
                <a:spcPct val="90000"/>
              </a:lnSpc>
            </a:pPr>
            <a:r>
              <a:rPr lang="en-US" sz="1400" dirty="0" smtClean="0"/>
              <a:t>The above mitigate operational risk: they reduce the expected mismatch cost and thus </a:t>
            </a:r>
            <a:r>
              <a:rPr lang="en-US" sz="1400" i="1" dirty="0" smtClean="0"/>
              <a:t>add </a:t>
            </a:r>
            <a:r>
              <a:rPr lang="en-US" sz="1400" dirty="0" smtClean="0"/>
              <a:t>value.  They also mitigate financial risk: profit variability is reduced.  Risk-averse managers can reduce this further by “walking down the efficient mean-variance frontier.”</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063675"/>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492676"/>
            <a:ext cx="1151416" cy="1077218"/>
          </a:xfrm>
          <a:prstGeom prst="rect">
            <a:avLst/>
          </a:prstGeom>
          <a:noFill/>
        </p:spPr>
        <p:txBody>
          <a:bodyPr>
            <a:spAutoFit/>
          </a:bodyPr>
          <a:lstStyle/>
          <a:p>
            <a:pPr algn="ctr" defTabSz="457200" fontAlgn="auto">
              <a:spcBef>
                <a:spcPts val="0"/>
              </a:spcBef>
              <a:spcAft>
                <a:spcPts val="0"/>
              </a:spcAft>
              <a:defRPr/>
            </a:pPr>
            <a:r>
              <a:rPr lang="en-US" sz="3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a:p>
            <a:pPr algn="ctr" defTabSz="457200" fontAlgn="auto">
              <a:spcBef>
                <a:spcPts val="0"/>
              </a:spcBef>
              <a:spcAft>
                <a:spcPts val="0"/>
              </a:spcAft>
              <a:defRPr/>
            </a:pPr>
            <a:r>
              <a:rPr lang="en-US" sz="3200" dirty="0" smtClean="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rPr>
              <a:t>+Risk</a:t>
            </a:r>
            <a:endParaRPr lang="en-US" sz="3200" b="1" i="0" dirty="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endParaRPr>
          </a:p>
        </p:txBody>
      </p:sp>
      <p:sp>
        <p:nvSpPr>
          <p:cNvPr id="6" name="Rectangle 5"/>
          <p:cNvSpPr/>
          <p:nvPr/>
        </p:nvSpPr>
        <p:spPr>
          <a:xfrm>
            <a:off x="2484210" y="3855662"/>
            <a:ext cx="1298824"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3855662"/>
            <a:ext cx="1918282"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2904308"/>
            <a:ext cx="2439492" cy="523220"/>
          </a:xfrm>
          <a:prstGeom prst="rect">
            <a:avLst/>
          </a:prstGeom>
          <a:noFill/>
        </p:spPr>
        <p:txBody>
          <a:bodyPr>
            <a:spAutoFit/>
          </a:bodyPr>
          <a:lstStyle/>
          <a:p>
            <a:pPr algn="ctr" defTabSz="457200" fontAlgn="auto">
              <a:spcBef>
                <a:spcPts val="0"/>
              </a:spcBef>
              <a:spcAft>
                <a:spcPts val="0"/>
              </a:spcAft>
              <a:defRPr/>
            </a:pPr>
            <a:r>
              <a:rPr lang="en-US" sz="28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1716138"/>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1441450" y="1576438"/>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7220880" y="2394481"/>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1904000"/>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449995"/>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458544"/>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458543"/>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465688"/>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4761145"/>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972688" y="4761145"/>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861438" y="4761145"/>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083938" y="4761145"/>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196775" y="4761145"/>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419275" y="4761145"/>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308025" y="4761145"/>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and Test Operations</a:t>
            </a:r>
            <a:endParaRPr lang="en-US" dirty="0"/>
          </a:p>
        </p:txBody>
      </p:sp>
      <p:sp>
        <p:nvSpPr>
          <p:cNvPr id="40" name="Rectangle 39"/>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1" name="Rectangle 40"/>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2" name="Rectangle 41"/>
          <p:cNvSpPr/>
          <p:nvPr/>
        </p:nvSpPr>
        <p:spPr>
          <a:xfrm>
            <a:off x="4114800" y="22479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3" name="Elbow Connector 42"/>
          <p:cNvCxnSpPr>
            <a:stCxn id="40" idx="3"/>
            <a:endCxn id="42" idx="1"/>
          </p:cNvCxnSpPr>
          <p:nvPr/>
        </p:nvCxnSpPr>
        <p:spPr>
          <a:xfrm>
            <a:off x="3352800" y="1905000"/>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4" name="Elbow Connector 43"/>
          <p:cNvCxnSpPr>
            <a:stCxn id="41" idx="3"/>
            <a:endCxn id="42" idx="1"/>
          </p:cNvCxnSpPr>
          <p:nvPr/>
        </p:nvCxnSpPr>
        <p:spPr>
          <a:xfrm flipV="1">
            <a:off x="3352800" y="2667000"/>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5" name="Straight Arrow Connector 44"/>
          <p:cNvCxnSpPr/>
          <p:nvPr/>
        </p:nvCxnSpPr>
        <p:spPr>
          <a:xfrm>
            <a:off x="5410200" y="2438400"/>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6" name="Straight Arrow Connector 45"/>
          <p:cNvCxnSpPr/>
          <p:nvPr/>
        </p:nvCxnSpPr>
        <p:spPr>
          <a:xfrm>
            <a:off x="5410200" y="2895600"/>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7" name="TextBox 46"/>
          <p:cNvSpPr txBox="1"/>
          <p:nvPr/>
        </p:nvSpPr>
        <p:spPr>
          <a:xfrm>
            <a:off x="4114800" y="3075801"/>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8" name="TextBox 47"/>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9" name="TextBox 48"/>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533400" y="4267200"/>
            <a:ext cx="8305800" cy="20313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smtClean="0">
                <a:ln>
                  <a:noFill/>
                </a:ln>
                <a:solidFill>
                  <a:sysClr val="windowText" lastClr="000000"/>
                </a:solidFill>
                <a:effectLst/>
                <a:uLnTx/>
                <a:uFillTx/>
              </a:rPr>
              <a:t>Proposed capacity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300K units @ $30K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300K units @ $20K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600K Units @ $80K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5562600" y="1917025"/>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52" name="TextBox 51"/>
          <p:cNvSpPr txBox="1"/>
          <p:nvPr/>
        </p:nvSpPr>
        <p:spPr>
          <a:xfrm>
            <a:off x="5791200" y="2298025"/>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53" name="TextBox 52"/>
          <p:cNvSpPr txBox="1"/>
          <p:nvPr/>
        </p:nvSpPr>
        <p:spPr>
          <a:xfrm>
            <a:off x="5791200" y="2755225"/>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two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2400" dirty="0" smtClean="0"/>
              <a:t>Valuation of Proposed Capacity Plan: </a:t>
            </a:r>
            <a:br>
              <a:rPr lang="en-US" sz="2400" dirty="0" smtClean="0"/>
            </a:br>
            <a:r>
              <a:rPr lang="en-US" sz="2400" dirty="0" smtClean="0"/>
              <a:t>	No Uncertainty</a:t>
            </a:r>
          </a:p>
        </p:txBody>
      </p:sp>
      <p:sp>
        <p:nvSpPr>
          <p:cNvPr id="40963" name="Rectangle 3"/>
          <p:cNvSpPr>
            <a:spLocks noGrp="1" noChangeArrowheads="1"/>
          </p:cNvSpPr>
          <p:nvPr>
            <p:ph idx="1"/>
          </p:nvPr>
        </p:nvSpPr>
        <p:spPr/>
        <p:txBody>
          <a:bodyPr/>
          <a:lstStyle/>
          <a:p>
            <a:r>
              <a:rPr lang="en-US" dirty="0" smtClean="0"/>
              <a:t>Assume expected scenario (“sales plan”) occurs.</a:t>
            </a:r>
          </a:p>
          <a:p>
            <a:pPr lvl="1"/>
            <a:r>
              <a:rPr lang="en-US" dirty="0" smtClean="0"/>
              <a:t>Cheetah demand: 300K</a:t>
            </a:r>
          </a:p>
          <a:p>
            <a:pPr lvl="1"/>
            <a:r>
              <a:rPr lang="en-US" dirty="0" smtClean="0"/>
              <a:t>Barracuda demand: 300K</a:t>
            </a:r>
          </a:p>
          <a:p>
            <a:r>
              <a:rPr lang="en-US" dirty="0" smtClean="0"/>
              <a:t>Capacity plan is perfect match to demand</a:t>
            </a:r>
          </a:p>
          <a:p>
            <a:r>
              <a:rPr lang="en-US" dirty="0" smtClean="0"/>
              <a:t>Operating profit = $300 x 300k + $400 x 300k = $210 M</a:t>
            </a:r>
          </a:p>
          <a:p>
            <a:pPr lvl="1"/>
            <a:r>
              <a:rPr lang="en-US" dirty="0" smtClean="0"/>
              <a:t>NPV = $210M - $103M = $107M</a:t>
            </a:r>
          </a:p>
          <a:p>
            <a:pPr lvl="1"/>
            <a:r>
              <a:rPr lang="en-US" dirty="0" smtClean="0"/>
              <a:t>ROI = 107/103 = 104%</a:t>
            </a:r>
          </a:p>
          <a:p>
            <a:pPr lvl="1"/>
            <a:endParaRPr lang="en-US" dirty="0" smtClean="0"/>
          </a:p>
          <a:p>
            <a:pPr lvl="1"/>
            <a:endParaRPr lang="en-US" dirty="0" smtClean="0"/>
          </a:p>
          <a:p>
            <a:endParaRPr lang="en-US" dirty="0" smtClean="0"/>
          </a:p>
          <a:p>
            <a:pPr lvl="1"/>
            <a:endParaRPr lang="en-US" dirty="0" smtClean="0"/>
          </a:p>
          <a:p>
            <a:pPr>
              <a:defRPr/>
            </a:pPr>
            <a:r>
              <a:rPr lang="en-US" dirty="0" smtClean="0"/>
              <a:t>What is the impact of uncertainty?</a:t>
            </a:r>
          </a:p>
          <a:p>
            <a:pPr>
              <a:defRPr/>
            </a:pPr>
            <a:endParaRPr lang="en-US" dirty="0" smtClean="0"/>
          </a:p>
          <a:p>
            <a:pPr>
              <a:defRPr/>
            </a:pPr>
            <a:r>
              <a:rPr lang="en-US" dirty="0" smtClean="0"/>
              <a:t>What is the real option in this capacity portfolio?</a:t>
            </a:r>
          </a:p>
          <a:p>
            <a:pPr>
              <a:defRPr/>
            </a:pP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Proposed Capacity Plan under uncertainty</a:t>
            </a:r>
            <a:br>
              <a:rPr lang="en-US" dirty="0" smtClean="0"/>
            </a:br>
            <a:r>
              <a:rPr lang="en-US" dirty="0" smtClean="0"/>
              <a:t>	Leading Capacity Strategy</a:t>
            </a:r>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3891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8267</TotalTime>
  <Words>4710</Words>
  <Application>Microsoft Office PowerPoint</Application>
  <PresentationFormat>On-screen Show (4:3)</PresentationFormat>
  <Paragraphs>859</Paragraphs>
  <Slides>27</Slides>
  <Notes>18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0" baseType="lpstr">
      <vt:lpstr>Cachon_Slide_Template</vt:lpstr>
      <vt:lpstr>1_Office Theme</vt:lpstr>
      <vt:lpstr>Equation</vt:lpstr>
      <vt:lpstr>Slide 1</vt:lpstr>
      <vt:lpstr>Slide 2</vt:lpstr>
      <vt:lpstr>VCAP Framework and key decisions of operations strategy</vt:lpstr>
      <vt:lpstr>Seagate Technology:      Vertical Integration and impact on risk</vt:lpstr>
      <vt:lpstr>Assembly and Test Operations</vt:lpstr>
      <vt:lpstr>Approach</vt:lpstr>
      <vt:lpstr>Valuation of Proposed Capacity Plan:   No Uncertainty</vt:lpstr>
      <vt:lpstr>Valuation of Proposed Capacity Plan under uncertainty  Leading Capacity Strategy</vt:lpstr>
      <vt:lpstr>Imagine we could build capacity after demand scenario is revealed?</vt:lpstr>
      <vt:lpstr>Valuation of network capacity under uncertainty:  A Lagging Strategy yields Upper Bound</vt:lpstr>
      <vt:lpstr>Comparing Leading and Lagging Strategies</vt:lpstr>
      <vt:lpstr>Optimizing leading strategies:         Reduce variety or complexity: Single or Standard Product</vt:lpstr>
      <vt:lpstr>Determining the Best Leading Capacity</vt:lpstr>
      <vt:lpstr>Determining the Best Leading Capacity:  Marginal Analysis for 1D Cheetah Problem</vt:lpstr>
      <vt:lpstr>The real problem is more complicated  Necessity and Value of Network Analysis</vt:lpstr>
      <vt:lpstr>Capacity for a Multi-Resource Network</vt:lpstr>
      <vt:lpstr>Proposed Capacity Plan</vt:lpstr>
      <vt:lpstr>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Slide 26</vt:lpstr>
      <vt:lpstr>Slide 27</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458</cp:revision>
  <cp:lastPrinted>1998-09-23T22:10:47Z</cp:lastPrinted>
  <dcterms:created xsi:type="dcterms:W3CDTF">1998-09-22T23:11:58Z</dcterms:created>
  <dcterms:modified xsi:type="dcterms:W3CDTF">2011-02-24T20:43:54Z</dcterms:modified>
</cp:coreProperties>
</file>